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8" Type="http://schemas.openxmlformats.org/officeDocument/2006/relationships/viewProps" Target="viewProps.xml" /><Relationship Id="rId57" Type="http://schemas.openxmlformats.org/officeDocument/2006/relationships/presProps" Target="presProps.xml" /><Relationship Id="rId1" Type="http://schemas.openxmlformats.org/officeDocument/2006/relationships/slideMaster" Target="slideMasters/slideMaster1.xml" /><Relationship Id="rId60" Type="http://schemas.openxmlformats.org/officeDocument/2006/relationships/tableStyles" Target="tableStyles.xml" /><Relationship Id="rId59"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39.png" /><Relationship Id="rId2" Type="http://schemas.openxmlformats.org/officeDocument/2006/relationships/image" Target="../media/image3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1.png" /><Relationship Id="rId2" Type="http://schemas.openxmlformats.org/officeDocument/2006/relationships/image" Target="../media/image40.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3.png" /><Relationship Id="rId2" Type="http://schemas.openxmlformats.org/officeDocument/2006/relationships/image" Target="../media/image4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49.png" /><Relationship Id="rId6" Type="http://schemas.openxmlformats.org/officeDocument/2006/relationships/image" Target="../media/image48.png" /><Relationship Id="rId5" Type="http://schemas.openxmlformats.org/officeDocument/2006/relationships/image" Target="../media/image47.png" /><Relationship Id="rId4" Type="http://schemas.openxmlformats.org/officeDocument/2006/relationships/image" Target="../media/image46.png" /><Relationship Id="rId3" Type="http://schemas.openxmlformats.org/officeDocument/2006/relationships/image" Target="../media/image45.png" /><Relationship Id="rId2" Type="http://schemas.openxmlformats.org/officeDocument/2006/relationships/image" Target="../media/image44.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1.png" /><Relationship Id="rId2" Type="http://schemas.openxmlformats.org/officeDocument/2006/relationships/image" Target="../media/image50.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2.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vldb.org/pvldb/vol17/p1515-lu.pdf" TargetMode="External" /><Relationship Id="rId3" Type="http://schemas.openxmlformats.org/officeDocument/2006/relationships/hyperlink" Target="https://ri.itba.edu.ar/server/api/core/bitstreams/06cfb092-353f-40bf-8ff7-789102b54146/content" TargetMode="Externa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hlinkClick r:id="rId2"/>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3"/>
              </a:rPr>
              <a:t>T-GQL</a:t>
            </a:r>
            <a:r>
              <a:rPr b="1"/>
              <a:t> - VLDB Journal, 2023</a:t>
            </a:r>
          </a:p>
          <a:p>
            <a:pPr lvl="0"/>
            <a:r>
              <a:rPr/>
              <a:t>A collection of operators for computing different kinds of temporal paths in a graph, capturing different temporal path semantics.</a:t>
            </a:r>
          </a:p>
          <a:p>
            <a:pPr lvl="1"/>
            <a:r>
              <a:rPr/>
              <a:t>SNAPSHOT</a:t>
            </a:r>
          </a:p>
          <a:p>
            <a:pPr lvl="1" indent="0">
              <a:buNone/>
            </a:pPr>
            <a:r>
              <a:rPr>
                <a:latin typeface="Courier"/>
              </a:rPr>
              <a:t>Who where the friends of the friends of Cathy in 2018?
 SELECT p2.Name as friend_name
  MATCH (p1:Person) - [:Friend*2] -&gt; (p2:Person)
  WHERE p1.Name = ’Cathy Van Bourne’
  SNAPSHOT ’2018’</a:t>
            </a:r>
          </a:p>
          <a:p>
            <a:pPr lvl="1"/>
            <a:r>
              <a:rPr/>
              <a:t>BETWEEN</a:t>
            </a:r>
          </a:p>
          <a:p>
            <a:pPr lvl="1" indent="0">
              <a:buNone/>
            </a:pPr>
            <a:r>
              <a:rPr>
                <a:latin typeface="Courier"/>
              </a:rPr>
              <a:t>Where did the friends of Pauline live between 2000 and 2004?
SELECT c.Name
MATCH (p1:Person) - [:Friend] -&gt; (p2:Person),
(p2) - [:LivedIn] -&gt; (c:City)
WHERE p1.Name = ’Pauline Boutler’
BETWEEN ’2000’ and ’2004’</a:t>
            </a:r>
          </a:p>
          <a:p>
            <a:pPr lvl="1"/>
            <a:r>
              <a:rPr/>
              <a:t>WHEN</a:t>
            </a:r>
          </a:p>
          <a:p>
            <a:pPr lvl="1" indent="0">
              <a:buNone/>
            </a:pPr>
            <a:r>
              <a:rPr>
                <a:latin typeface="Courier"/>
              </a:rPr>
              <a:t>Who were friends of Mary while she was living in Antwerp?
SELECT c.Name
MATCH (p1:Person) - [:Friend] -&gt; (p2:Person),
(p2) - [:LivedIn] -&gt; (c:City)
WHERE p1.Name = ’Pauline Boutler’
BETWEEN ’2000’ and ’2004’</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2025-02-13T09:23:52Z</dcterms:created>
  <dcterms:modified xsi:type="dcterms:W3CDTF">2025-02-13T09:23:52Z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